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9" r:id="rId11"/>
    <p:sldId id="270" r:id="rId12"/>
    <p:sldId id="271" r:id="rId13"/>
    <p:sldId id="265" r:id="rId14"/>
    <p:sldId id="266" r:id="rId15"/>
    <p:sldId id="267" r:id="rId16"/>
    <p:sldId id="268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E016E-4D54-4133-AD80-273CCAB387C8}" type="datetimeFigureOut">
              <a:rPr lang="en-US" smtClean="0"/>
              <a:t>5/8/2012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16FF0-45B7-4DD2-99FB-EFE1FE5B3A86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E016E-4D54-4133-AD80-273CCAB387C8}" type="datetimeFigureOut">
              <a:rPr lang="en-US" smtClean="0"/>
              <a:t>5/8/2012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16FF0-45B7-4DD2-99FB-EFE1FE5B3A8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E016E-4D54-4133-AD80-273CCAB387C8}" type="datetimeFigureOut">
              <a:rPr lang="en-US" smtClean="0"/>
              <a:t>5/8/2012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16FF0-45B7-4DD2-99FB-EFE1FE5B3A8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E016E-4D54-4133-AD80-273CCAB387C8}" type="datetimeFigureOut">
              <a:rPr lang="en-US" smtClean="0"/>
              <a:t>5/8/2012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16FF0-45B7-4DD2-99FB-EFE1FE5B3A8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E016E-4D54-4133-AD80-273CCAB387C8}" type="datetimeFigureOut">
              <a:rPr lang="en-US" smtClean="0"/>
              <a:t>5/8/2012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16FF0-45B7-4DD2-99FB-EFE1FE5B3A8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E016E-4D54-4133-AD80-273CCAB387C8}" type="datetimeFigureOut">
              <a:rPr lang="en-US" smtClean="0"/>
              <a:t>5/8/2012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16FF0-45B7-4DD2-99FB-EFE1FE5B3A8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E016E-4D54-4133-AD80-273CCAB387C8}" type="datetimeFigureOut">
              <a:rPr lang="en-US" smtClean="0"/>
              <a:t>5/8/2012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16FF0-45B7-4DD2-99FB-EFE1FE5B3A8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E016E-4D54-4133-AD80-273CCAB387C8}" type="datetimeFigureOut">
              <a:rPr lang="en-US" smtClean="0"/>
              <a:t>5/8/2012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16FF0-45B7-4DD2-99FB-EFE1FE5B3A8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E016E-4D54-4133-AD80-273CCAB387C8}" type="datetimeFigureOut">
              <a:rPr lang="en-US" smtClean="0"/>
              <a:t>5/8/2012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16FF0-45B7-4DD2-99FB-EFE1FE5B3A8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E016E-4D54-4133-AD80-273CCAB387C8}" type="datetimeFigureOut">
              <a:rPr lang="en-US" smtClean="0"/>
              <a:t>5/8/2012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16FF0-45B7-4DD2-99FB-EFE1FE5B3A8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5AFE016E-4D54-4133-AD80-273CCAB387C8}" type="datetimeFigureOut">
              <a:rPr lang="en-US" smtClean="0"/>
              <a:t>5/8/2012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6BA16FF0-45B7-4DD2-99FB-EFE1FE5B3A8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5AFE016E-4D54-4133-AD80-273CCAB387C8}" type="datetimeFigureOut">
              <a:rPr lang="en-US" smtClean="0"/>
              <a:t>5/8/2012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6BA16FF0-45B7-4DD2-99FB-EFE1FE5B3A8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getasword.com/blog/236-roman-gladiators-weapons-and-gladiator-types/" TargetMode="External"/><Relationship Id="rId13" Type="http://schemas.openxmlformats.org/officeDocument/2006/relationships/hyperlink" Target="http://www.ebay.com/itm/A224-54mm-Ancient-Age-Roman-Gladiator-Retiarius-1-3-AD-Tin-Toy-Soldiers-/250954609917" TargetMode="External"/><Relationship Id="rId3" Type="http://schemas.openxmlformats.org/officeDocument/2006/relationships/hyperlink" Target="http://en.wikipedia.org/wiki/Etruscan_civilization" TargetMode="External"/><Relationship Id="rId7" Type="http://schemas.openxmlformats.org/officeDocument/2006/relationships/hyperlink" Target="http://blog.psprint.com/designing/imperial-rome-inspired-designs/" TargetMode="External"/><Relationship Id="rId12" Type="http://schemas.openxmlformats.org/officeDocument/2006/relationships/hyperlink" Target="http://www.factsforprojects.com/detail.asp?s=1&amp;ss=2&amp;sb=55&amp;e=152" TargetMode="External"/><Relationship Id="rId2" Type="http://schemas.openxmlformats.org/officeDocument/2006/relationships/hyperlink" Target="http://hoocher.com/Publius_Vergilius_Maro/Liber_Quintus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log.cvsd.k12.pa.us/latinblog2135/2011/10/04/roman-gladiators/" TargetMode="External"/><Relationship Id="rId11" Type="http://schemas.openxmlformats.org/officeDocument/2006/relationships/hyperlink" Target="http://www.factsforprojects.com/detail.asp?s=1&amp;ss=2&amp;sb=55&amp;e=151" TargetMode="External"/><Relationship Id="rId5" Type="http://schemas.openxmlformats.org/officeDocument/2006/relationships/hyperlink" Target="http://www.google.com/imgres?um=1&amp;hl=en&amp;rls=com.microsoft:en-us&amp;biw=1920&amp;bih=997&amp;tbm=isch&amp;tbnid=t4KjG26FMjBJLM:&amp;imgrefurl=http://heavenspot.us/coliseum-rome-italy.html" TargetMode="External"/><Relationship Id="rId10" Type="http://schemas.openxmlformats.org/officeDocument/2006/relationships/hyperlink" Target="http://www.ancientsculpturegallery.com/P0001.html" TargetMode="External"/><Relationship Id="rId4" Type="http://schemas.openxmlformats.org/officeDocument/2006/relationships/hyperlink" Target="http://2007.ispace.ci.fsu.edu/~rac09e/gladiatorgames/gladiatorgames.html" TargetMode="External"/><Relationship Id="rId9" Type="http://schemas.openxmlformats.org/officeDocument/2006/relationships/hyperlink" Target="http://www.socialstudiesforkids.com/wwww/world/gladiatordef.htm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Gladiators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Doug Rives</a:t>
            </a:r>
            <a:endParaRPr lang="en-US" dirty="0"/>
          </a:p>
        </p:txBody>
      </p:sp>
      <p:pic>
        <p:nvPicPr>
          <p:cNvPr id="41986" name="Picture 2" descr="http://www.gladiators.ru/images/title-pi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304800"/>
            <a:ext cx="6705600" cy="266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Gladiators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Eques</a:t>
            </a:r>
            <a:endParaRPr lang="en-US" dirty="0" smtClean="0"/>
          </a:p>
          <a:p>
            <a:r>
              <a:rPr lang="en-US" dirty="0" smtClean="0"/>
              <a:t>Started on Horse ended fighting hand to hand</a:t>
            </a:r>
          </a:p>
          <a:p>
            <a:r>
              <a:rPr lang="en-US" dirty="0" smtClean="0"/>
              <a:t>No armor but a helmet and a shield</a:t>
            </a:r>
          </a:p>
          <a:p>
            <a:r>
              <a:rPr lang="en-US" dirty="0" smtClean="0"/>
              <a:t>Two long swords</a:t>
            </a:r>
          </a:p>
          <a:p>
            <a:endParaRPr lang="en-US" dirty="0"/>
          </a:p>
        </p:txBody>
      </p:sp>
      <p:pic>
        <p:nvPicPr>
          <p:cNvPr id="18434" name="Picture 2" descr="http://upload.wikimedia.org/wikipedia/commons/c/c2/Gladiator_eques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4114800"/>
            <a:ext cx="5105400" cy="274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gladiators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Hoplomachus</a:t>
            </a:r>
            <a:endParaRPr lang="en-US" dirty="0" smtClean="0"/>
          </a:p>
          <a:p>
            <a:r>
              <a:rPr lang="en-US" dirty="0" smtClean="0"/>
              <a:t>Long spear and sword or dagger</a:t>
            </a:r>
          </a:p>
          <a:p>
            <a:r>
              <a:rPr lang="en-US" dirty="0" smtClean="0"/>
              <a:t>Had a Helmet and a small shield</a:t>
            </a:r>
            <a:endParaRPr lang="en-US" dirty="0"/>
          </a:p>
        </p:txBody>
      </p:sp>
      <p:pic>
        <p:nvPicPr>
          <p:cNvPr id="17410" name="Picture 2" descr="http://www.ancientsculpturegallery.com/images/P000_1_HoplomachusMyrmill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3276599"/>
            <a:ext cx="5486400" cy="35814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gladiators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Murmillo</a:t>
            </a:r>
            <a:endParaRPr lang="en-US" dirty="0" smtClean="0"/>
          </a:p>
          <a:p>
            <a:r>
              <a:rPr lang="en-US" dirty="0" smtClean="0"/>
              <a:t>Large helmet that had decorations and a large rectangular shield</a:t>
            </a:r>
          </a:p>
          <a:p>
            <a:r>
              <a:rPr lang="en-US" dirty="0" err="1" smtClean="0"/>
              <a:t>Gladius</a:t>
            </a:r>
            <a:endParaRPr lang="en-US" dirty="0"/>
          </a:p>
        </p:txBody>
      </p:sp>
      <p:pic>
        <p:nvPicPr>
          <p:cNvPr id="16386" name="Picture 2" descr="http://www.factsforprojects.com/EntryImages/AncientRome/murmillo_1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3657600"/>
            <a:ext cx="3571875" cy="25241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gladiators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Provocator</a:t>
            </a:r>
            <a:endParaRPr lang="en-US" dirty="0" smtClean="0"/>
          </a:p>
          <a:p>
            <a:r>
              <a:rPr lang="en-US" dirty="0" smtClean="0"/>
              <a:t>Chest plate, arm guard, large helmet, and large shield</a:t>
            </a:r>
          </a:p>
          <a:p>
            <a:r>
              <a:rPr lang="en-US" dirty="0" err="1" smtClean="0"/>
              <a:t>Gladius</a:t>
            </a:r>
            <a:endParaRPr lang="en-US" dirty="0"/>
          </a:p>
        </p:txBody>
      </p:sp>
      <p:pic>
        <p:nvPicPr>
          <p:cNvPr id="5" name="Picture 2" descr="http://www.factsforprojects.com/EntryImages/AncientRome/provocator_1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3581400"/>
            <a:ext cx="3571875" cy="25241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gladiators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Retiarius</a:t>
            </a:r>
            <a:endParaRPr lang="en-US" dirty="0" smtClean="0"/>
          </a:p>
          <a:p>
            <a:r>
              <a:rPr lang="en-US" dirty="0" smtClean="0"/>
              <a:t>No Helmet, arm guard</a:t>
            </a:r>
          </a:p>
          <a:p>
            <a:r>
              <a:rPr lang="en-US" dirty="0" smtClean="0"/>
              <a:t>Net and trident and dagger</a:t>
            </a:r>
          </a:p>
          <a:p>
            <a:endParaRPr lang="en-US" dirty="0"/>
          </a:p>
        </p:txBody>
      </p:sp>
      <p:pic>
        <p:nvPicPr>
          <p:cNvPr id="21506" name="Picture 2" descr="http://i.ebayimg.com/t/A224-54mm-Ancient-Age-Roman-Gladiator-Retiarius-1-3-AD-Tin-Toy-Soldiers-/00/s/MTAyNFg5NjU=/$(KGrHqZHJCkE63YKjOZMBOzndTjUsg~~60_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3657600"/>
            <a:ext cx="268605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gladiators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Secutor</a:t>
            </a:r>
            <a:endParaRPr lang="en-US" dirty="0" smtClean="0"/>
          </a:p>
          <a:p>
            <a:r>
              <a:rPr lang="en-US" dirty="0" smtClean="0"/>
              <a:t>Egg shaped helmet and large shield</a:t>
            </a:r>
          </a:p>
          <a:p>
            <a:r>
              <a:rPr lang="en-US" dirty="0" err="1" smtClean="0"/>
              <a:t>Gladius</a:t>
            </a:r>
            <a:endParaRPr lang="en-US" dirty="0"/>
          </a:p>
        </p:txBody>
      </p:sp>
      <p:pic>
        <p:nvPicPr>
          <p:cNvPr id="20484" name="Picture 4" descr="http://www.gladiatorschool.tv/secut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2971800"/>
            <a:ext cx="2324100" cy="37242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gladiators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Thraex</a:t>
            </a:r>
            <a:endParaRPr lang="en-US" dirty="0" smtClean="0"/>
          </a:p>
          <a:p>
            <a:r>
              <a:rPr lang="en-US" dirty="0" err="1" smtClean="0"/>
              <a:t>Visored</a:t>
            </a:r>
            <a:r>
              <a:rPr lang="en-US" dirty="0" smtClean="0"/>
              <a:t> helmet, small rectangular shield and shin protectors</a:t>
            </a:r>
          </a:p>
          <a:p>
            <a:r>
              <a:rPr lang="en-US" dirty="0" smtClean="0"/>
              <a:t>Short sword that was curved</a:t>
            </a:r>
          </a:p>
          <a:p>
            <a:pPr>
              <a:buNone/>
            </a:pPr>
            <a:r>
              <a:rPr lang="en-US" dirty="0" smtClean="0"/>
              <a:t>or kinked</a:t>
            </a:r>
            <a:endParaRPr lang="en-US" dirty="0"/>
          </a:p>
        </p:txBody>
      </p:sp>
      <p:pic>
        <p:nvPicPr>
          <p:cNvPr id="19458" name="Picture 2" descr="http://www.ancientsculpturegallery.com/images/P046_Gladiator_Thraex_s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00800" y="3200400"/>
            <a:ext cx="2743200" cy="3657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Misso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Misso</a:t>
            </a:r>
            <a:r>
              <a:rPr lang="en-US" dirty="0" smtClean="0"/>
              <a:t> was the decision at the end of the fight to kill or let live</a:t>
            </a:r>
          </a:p>
          <a:p>
            <a:r>
              <a:rPr lang="en-US" dirty="0" smtClean="0"/>
              <a:t>Saved money with training</a:t>
            </a:r>
          </a:p>
          <a:p>
            <a:r>
              <a:rPr lang="en-US" dirty="0" smtClean="0"/>
              <a:t>Often depicted in pictures</a:t>
            </a:r>
            <a:endParaRPr lang="en-US" dirty="0"/>
          </a:p>
        </p:txBody>
      </p:sp>
      <p:pic>
        <p:nvPicPr>
          <p:cNvPr id="15362" name="Picture 2" descr="http://www.i-claudius.com/tempus/gladiator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2800350"/>
            <a:ext cx="3019425" cy="4057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Androclus</a:t>
            </a:r>
            <a:r>
              <a:rPr lang="en-US" dirty="0" smtClean="0"/>
              <a:t> and the Lion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Androclus</a:t>
            </a:r>
            <a:r>
              <a:rPr lang="en-US" dirty="0" smtClean="0"/>
              <a:t> was a runaway slave</a:t>
            </a:r>
          </a:p>
          <a:p>
            <a:r>
              <a:rPr lang="en-US" dirty="0" smtClean="0"/>
              <a:t>Sentenced to fight a lion</a:t>
            </a:r>
          </a:p>
          <a:p>
            <a:r>
              <a:rPr lang="en-US" dirty="0" smtClean="0"/>
              <a:t>When Lion approached he licked </a:t>
            </a:r>
            <a:r>
              <a:rPr lang="en-US" dirty="0" err="1" smtClean="0"/>
              <a:t>Androclus</a:t>
            </a:r>
            <a:endParaRPr lang="en-US" dirty="0" smtClean="0"/>
          </a:p>
          <a:p>
            <a:r>
              <a:rPr lang="en-US" dirty="0" smtClean="0"/>
              <a:t>When </a:t>
            </a:r>
            <a:r>
              <a:rPr lang="en-US" dirty="0" err="1" smtClean="0"/>
              <a:t>Androclus</a:t>
            </a:r>
            <a:r>
              <a:rPr lang="en-US" dirty="0" smtClean="0"/>
              <a:t> fled he hid in Lions cave</a:t>
            </a:r>
          </a:p>
          <a:p>
            <a:r>
              <a:rPr lang="en-US" dirty="0" smtClean="0"/>
              <a:t>Pulled Splinter out of Lion’s foot</a:t>
            </a:r>
            <a:endParaRPr lang="en-US" dirty="0"/>
          </a:p>
        </p:txBody>
      </p:sp>
      <p:pic>
        <p:nvPicPr>
          <p:cNvPr id="14338" name="Picture 2" descr="http://jayaandtoshi.files.wordpress.com/2009/04/1915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0" y="3962400"/>
            <a:ext cx="2209800" cy="27058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Androclus</a:t>
            </a:r>
            <a:r>
              <a:rPr lang="en-US" dirty="0" smtClean="0"/>
              <a:t> and the Lion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Androclus</a:t>
            </a:r>
            <a:r>
              <a:rPr lang="en-US" dirty="0" smtClean="0"/>
              <a:t> was set free and was given the Lion as a pet</a:t>
            </a:r>
            <a:endParaRPr lang="en-US" dirty="0"/>
          </a:p>
        </p:txBody>
      </p:sp>
      <p:pic>
        <p:nvPicPr>
          <p:cNvPr id="13314" name="Picture 2" descr="http://www.arthermitage.org/Baldassare-Peruzzi/Androcles-and-the-L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2514600"/>
            <a:ext cx="2971800" cy="39356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Gladiators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First recorded Fight was at Forum </a:t>
            </a:r>
            <a:r>
              <a:rPr lang="en-US" dirty="0" err="1" smtClean="0"/>
              <a:t>Boarium</a:t>
            </a:r>
            <a:r>
              <a:rPr lang="en-US" dirty="0" smtClean="0"/>
              <a:t> 264 B.C.</a:t>
            </a:r>
          </a:p>
          <a:p>
            <a:r>
              <a:rPr lang="en-US" dirty="0" smtClean="0"/>
              <a:t>Two sons of Brutus </a:t>
            </a:r>
            <a:r>
              <a:rPr lang="en-US" dirty="0" err="1" smtClean="0"/>
              <a:t>Pera</a:t>
            </a:r>
            <a:r>
              <a:rPr lang="en-US" dirty="0" smtClean="0"/>
              <a:t> arranged fights to honor Father’s death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39938" name="Picture 2" descr="http://hoocher.com/Publius_Vergilius_Maro/Funeral_Games_of_Anchis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3962400"/>
            <a:ext cx="4572000" cy="27432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>
                <a:hlinkClick r:id="rId2"/>
              </a:rPr>
              <a:t>http://hoocher.com/Publius_Vergilius_Maro/Liber_Quintus.htm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http://en.wikipedia.org/wiki/Etruscan_civilization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http://2007.ispace.ci.fsu.edu/~rac09e/gladiatorgames/gladiatorgames.html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http://www.google.com/imgres?um=1&amp;hl=en&amp;rls=com.microsoft:en-us&amp;biw=1920&amp;bih=997&amp;tbm=isch&amp;tbnid=t4KjG26FMjBJLM:&amp;imgrefurl=http://heavenspot.us/coliseum-rome-italy.html</a:t>
            </a:r>
            <a:endParaRPr lang="en-US" dirty="0" smtClean="0"/>
          </a:p>
          <a:p>
            <a:r>
              <a:rPr lang="en-US" dirty="0" smtClean="0">
                <a:hlinkClick r:id="rId6"/>
              </a:rPr>
              <a:t>http://blog.cvsd.k12.pa.us/latinblog2135/2011/10/04/roman-gladiators/</a:t>
            </a:r>
            <a:endParaRPr lang="en-US" dirty="0" smtClean="0"/>
          </a:p>
          <a:p>
            <a:r>
              <a:rPr lang="en-US" dirty="0" smtClean="0">
                <a:hlinkClick r:id="rId7"/>
              </a:rPr>
              <a:t>http://blog.psprint.com/designing/imperial-rome-inspired-designs/</a:t>
            </a:r>
            <a:endParaRPr lang="en-US" dirty="0" smtClean="0"/>
          </a:p>
          <a:p>
            <a:r>
              <a:rPr lang="en-US" dirty="0" smtClean="0">
                <a:hlinkClick r:id="rId8"/>
              </a:rPr>
              <a:t>http://getasword.com/blog/236-roman-gladiators-weapons-and-gladiator-types/</a:t>
            </a:r>
            <a:endParaRPr lang="en-US" dirty="0" smtClean="0"/>
          </a:p>
          <a:p>
            <a:r>
              <a:rPr lang="en-US" dirty="0" smtClean="0">
                <a:hlinkClick r:id="rId9"/>
              </a:rPr>
              <a:t>http://www.socialstudiesforkids.com/wwww/world/gladiatordef.htm</a:t>
            </a:r>
            <a:endParaRPr lang="en-US" dirty="0" smtClean="0"/>
          </a:p>
          <a:p>
            <a:r>
              <a:rPr lang="en-US" dirty="0" smtClean="0">
                <a:hlinkClick r:id="rId10"/>
              </a:rPr>
              <a:t>http://www.ancientsculpturegallery.com/P0001.html</a:t>
            </a:r>
            <a:endParaRPr lang="en-US" dirty="0" smtClean="0"/>
          </a:p>
          <a:p>
            <a:r>
              <a:rPr lang="en-US" dirty="0" smtClean="0">
                <a:hlinkClick r:id="rId11"/>
              </a:rPr>
              <a:t>http://www.factsforprojects.com/detail.asp?s=1&amp;ss=2&amp;sb=55&amp;e=151</a:t>
            </a:r>
            <a:endParaRPr lang="en-US" dirty="0" smtClean="0"/>
          </a:p>
          <a:p>
            <a:r>
              <a:rPr lang="en-US" dirty="0" smtClean="0">
                <a:hlinkClick r:id="rId12"/>
              </a:rPr>
              <a:t>http://www.factsforprojects.com/detail.asp?s=1&amp;ss=2&amp;sb=55&amp;e=152</a:t>
            </a:r>
            <a:endParaRPr lang="en-US" dirty="0" smtClean="0"/>
          </a:p>
          <a:p>
            <a:r>
              <a:rPr lang="en-US" dirty="0" smtClean="0">
                <a:hlinkClick r:id="rId13"/>
              </a:rPr>
              <a:t>http://www.ebay.com/itm/A224-54mm-Ancient-Age-Roman-Gladiator-Retiarius-1-3-AD-Tin-Toy-Soldiers-/250954609917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Gladiators Cont.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 Originators thought to be Etruscans according to </a:t>
            </a:r>
            <a:r>
              <a:rPr lang="en-US" dirty="0"/>
              <a:t>G</a:t>
            </a:r>
            <a:r>
              <a:rPr lang="en-US" dirty="0" smtClean="0"/>
              <a:t>reek writer </a:t>
            </a:r>
            <a:r>
              <a:rPr lang="en-US" dirty="0" err="1" smtClean="0"/>
              <a:t>Athenaeus</a:t>
            </a:r>
            <a:endParaRPr lang="en-US" dirty="0" smtClean="0"/>
          </a:p>
          <a:p>
            <a:r>
              <a:rPr lang="en-US" dirty="0" smtClean="0"/>
              <a:t>No evidence in paintings</a:t>
            </a:r>
          </a:p>
          <a:p>
            <a:pPr algn="ctr">
              <a:buNone/>
            </a:pPr>
            <a:endParaRPr lang="en-US" dirty="0"/>
          </a:p>
        </p:txBody>
      </p:sp>
      <p:pic>
        <p:nvPicPr>
          <p:cNvPr id="29698" name="Picture 2" descr="http://upload.wikimedia.org/wikipedia/commons/thumb/8/87/Etruscan_civilization_map.png/250px-Etruscan_civilization_map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3581400"/>
            <a:ext cx="2381250" cy="2895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Role of the Games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Often used to increase popularity</a:t>
            </a:r>
          </a:p>
          <a:p>
            <a:r>
              <a:rPr lang="en-US" dirty="0" err="1" smtClean="0"/>
              <a:t>Ceasar</a:t>
            </a:r>
            <a:r>
              <a:rPr lang="en-US" dirty="0" smtClean="0"/>
              <a:t> (before dictator) put on a show with 320 fighters</a:t>
            </a:r>
          </a:p>
          <a:p>
            <a:r>
              <a:rPr lang="en-US" dirty="0" smtClean="0"/>
              <a:t>Titus presented one that went for months with thousands (man and beast) dying</a:t>
            </a:r>
          </a:p>
          <a:p>
            <a:r>
              <a:rPr lang="en-US" dirty="0" smtClean="0"/>
              <a:t>Eventually put rules on showings to prevent the gain of popularity</a:t>
            </a:r>
            <a:endParaRPr lang="en-US" dirty="0"/>
          </a:p>
        </p:txBody>
      </p:sp>
      <p:pic>
        <p:nvPicPr>
          <p:cNvPr id="28674" name="Picture 2" descr="http://2007.ispace.ci.fsu.edu/~rac09e/gladiatorgames/images/historygladiator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9065" y="152400"/>
            <a:ext cx="2494935" cy="2209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Arena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 start of the popularity of games they were held in the Forum</a:t>
            </a:r>
          </a:p>
          <a:p>
            <a:r>
              <a:rPr lang="en-US" dirty="0" smtClean="0"/>
              <a:t>Later held at amphitheater to seat more people around 1</a:t>
            </a:r>
            <a:r>
              <a:rPr lang="en-US" baseline="30000" dirty="0" smtClean="0"/>
              <a:t>st</a:t>
            </a:r>
            <a:r>
              <a:rPr lang="en-US" dirty="0" smtClean="0"/>
              <a:t> Century B.C.</a:t>
            </a:r>
          </a:p>
          <a:p>
            <a:r>
              <a:rPr lang="en-US" dirty="0" smtClean="0"/>
              <a:t>One of the most famous was the Coliseum 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27650" name="Picture 2" descr="http://heavenspot.us/wp-content/uploads/2012/03/rome_colise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4419600"/>
            <a:ext cx="2667000" cy="2000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Arena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Arena was not just for Gladiators</a:t>
            </a:r>
          </a:p>
          <a:p>
            <a:r>
              <a:rPr lang="en-US" dirty="0" smtClean="0"/>
              <a:t>Hunts in the morning and executions at midday</a:t>
            </a:r>
          </a:p>
          <a:p>
            <a:r>
              <a:rPr lang="en-US" dirty="0" smtClean="0"/>
              <a:t>Gladiators were the main attraction</a:t>
            </a:r>
            <a:endParaRPr lang="en-US" dirty="0"/>
          </a:p>
        </p:txBody>
      </p:sp>
      <p:pic>
        <p:nvPicPr>
          <p:cNvPr id="26626" name="Picture 2" descr="http://blog.cvsd.k12.pa.us/latinblog2135/files/2011/10/GladiatorsArena81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3886200"/>
            <a:ext cx="3365500" cy="26410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Games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Games could be Man vs. Man or Man vs. Beast or Beast vs. Beast</a:t>
            </a:r>
          </a:p>
          <a:p>
            <a:r>
              <a:rPr lang="en-US" dirty="0" smtClean="0"/>
              <a:t>Very few women in arena</a:t>
            </a:r>
          </a:p>
          <a:p>
            <a:r>
              <a:rPr lang="en-US" dirty="0" smtClean="0"/>
              <a:t>Made lots of money and gained popularity for state/ emperor</a:t>
            </a:r>
            <a:endParaRPr lang="en-US" dirty="0"/>
          </a:p>
        </p:txBody>
      </p:sp>
      <p:pic>
        <p:nvPicPr>
          <p:cNvPr id="25602" name="Picture 2" descr="http://blog.psprint.com/wp-content/uploads/2011/03/gladiatorvsl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3886199"/>
            <a:ext cx="2971800" cy="29718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Gladiators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Often slaves but some enlisted</a:t>
            </a:r>
          </a:p>
          <a:p>
            <a:r>
              <a:rPr lang="en-US" dirty="0" smtClean="0"/>
              <a:t>Were considered property</a:t>
            </a:r>
          </a:p>
          <a:p>
            <a:r>
              <a:rPr lang="en-US" dirty="0" smtClean="0"/>
              <a:t>Some became rich but most ended up dying</a:t>
            </a:r>
          </a:p>
          <a:p>
            <a:r>
              <a:rPr lang="en-US" dirty="0" smtClean="0"/>
              <a:t>Supposed to accept death</a:t>
            </a:r>
          </a:p>
          <a:p>
            <a:endParaRPr lang="en-US" dirty="0"/>
          </a:p>
        </p:txBody>
      </p:sp>
      <p:pic>
        <p:nvPicPr>
          <p:cNvPr id="24578" name="Picture 2" descr="http://getasword.com/blog/wp-content/uploads/2010/04/Roman-gladiator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3810000"/>
            <a:ext cx="3810000" cy="28479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Gladiators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7 types</a:t>
            </a:r>
          </a:p>
          <a:p>
            <a:r>
              <a:rPr lang="en-US" dirty="0" err="1" smtClean="0"/>
              <a:t>Eques</a:t>
            </a:r>
            <a:r>
              <a:rPr lang="en-US" dirty="0" smtClean="0"/>
              <a:t>, </a:t>
            </a:r>
            <a:r>
              <a:rPr lang="en-US" dirty="0" err="1" smtClean="0"/>
              <a:t>Hoplomachus</a:t>
            </a:r>
            <a:r>
              <a:rPr lang="en-US" dirty="0" smtClean="0"/>
              <a:t>, </a:t>
            </a:r>
            <a:r>
              <a:rPr lang="en-US" dirty="0" err="1" smtClean="0"/>
              <a:t>Murmillo</a:t>
            </a:r>
            <a:r>
              <a:rPr lang="en-US" dirty="0" smtClean="0"/>
              <a:t>, </a:t>
            </a:r>
            <a:r>
              <a:rPr lang="en-US" dirty="0" err="1" smtClean="0"/>
              <a:t>Provocator</a:t>
            </a:r>
            <a:r>
              <a:rPr lang="en-US" dirty="0" smtClean="0"/>
              <a:t>, </a:t>
            </a:r>
            <a:r>
              <a:rPr lang="en-US" dirty="0" err="1" smtClean="0"/>
              <a:t>Retiarius</a:t>
            </a:r>
            <a:r>
              <a:rPr lang="en-US" dirty="0" smtClean="0"/>
              <a:t>, </a:t>
            </a:r>
            <a:r>
              <a:rPr lang="en-US" dirty="0" err="1" smtClean="0"/>
              <a:t>Secutor</a:t>
            </a:r>
            <a:r>
              <a:rPr lang="en-US" dirty="0" smtClean="0"/>
              <a:t>, </a:t>
            </a:r>
            <a:r>
              <a:rPr lang="en-US" dirty="0" err="1" smtClean="0"/>
              <a:t>Thraex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23554" name="Picture 2" descr="http://www.socialstudiesforkids.com/graphics/gladiat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3810000"/>
            <a:ext cx="3333750" cy="259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51</TotalTime>
  <Words>466</Words>
  <Application>Microsoft Office PowerPoint</Application>
  <PresentationFormat>On-screen Show (4:3)</PresentationFormat>
  <Paragraphs>99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Module</vt:lpstr>
      <vt:lpstr>Gladiators</vt:lpstr>
      <vt:lpstr>History of Gladiators</vt:lpstr>
      <vt:lpstr>History of Gladiators Cont.</vt:lpstr>
      <vt:lpstr>Role of the Games</vt:lpstr>
      <vt:lpstr>The Arena</vt:lpstr>
      <vt:lpstr>The Arena</vt:lpstr>
      <vt:lpstr>The Games</vt:lpstr>
      <vt:lpstr>Gladiators</vt:lpstr>
      <vt:lpstr>Types of Gladiators</vt:lpstr>
      <vt:lpstr>Types of Gladiators</vt:lpstr>
      <vt:lpstr>Types of gladiators</vt:lpstr>
      <vt:lpstr>Types of gladiators</vt:lpstr>
      <vt:lpstr>Types of gladiators</vt:lpstr>
      <vt:lpstr>Types of gladiators</vt:lpstr>
      <vt:lpstr>Types of gladiators</vt:lpstr>
      <vt:lpstr>Types of gladiators</vt:lpstr>
      <vt:lpstr>Misso</vt:lpstr>
      <vt:lpstr>Androclus and the Lion</vt:lpstr>
      <vt:lpstr>Androclus and the Lion</vt:lpstr>
      <vt:lpstr>Sources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Gladiators</dc:title>
  <dc:creator>Doug</dc:creator>
  <cp:lastModifiedBy>youngch</cp:lastModifiedBy>
  <cp:revision>5</cp:revision>
  <dcterms:created xsi:type="dcterms:W3CDTF">2012-05-06T14:34:21Z</dcterms:created>
  <dcterms:modified xsi:type="dcterms:W3CDTF">2012-05-08T14:52:45Z</dcterms:modified>
</cp:coreProperties>
</file>